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3" r:id="rId18"/>
    <p:sldId id="272" r:id="rId19"/>
    <p:sldId id="271" r:id="rId20"/>
    <p:sldId id="276" r:id="rId21"/>
    <p:sldId id="270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72376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3695A-7DFE-4D7E-B9AE-90BD1B3CCF3A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EBDF7-3E81-42D7-9B08-61089A56B1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90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 clustering is a clustering Algorithm that splits data into k different clusters. We can as well use this algorithm in image segmentation to generate object segments. Below is an example based on K-Means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BDF7-3E81-42D7-9B08-61089A56B17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61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Clustering-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Segmentation technique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1-Generate excellent clusters in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 of Clustering-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Segmentation technique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1-Computation time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for 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2-Not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clustering non-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convex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clusters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BDF7-3E81-42D7-9B08-61089A56B17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42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BDF7-3E81-42D7-9B08-61089A56B17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186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F847-8DA5-46B4-8B17-01BBC99F6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77520-F397-47DD-85D3-DE44E8722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12F5C-8FB7-4C29-9B66-5F2D596F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62D83-F80C-4290-9FE0-D5455B18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E8A09-672A-491A-995D-14ADEB2E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0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B5B3-CAE5-420F-93B2-7ADCF2EB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8F9FE-A244-4D6A-A0F3-74181D808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33152-7D8A-4F8B-AF02-433D30BF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9B392-E94F-4495-AD4B-D9D859AE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70565-488C-4D17-8555-B3DE554E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09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DBBCC-41CB-4FFC-A1D5-3B57037D8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92359-FB2D-46C5-B0E3-CC1644CEB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C3A95-D7EC-4B66-9C08-02482BC0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D60F6-D8D4-4EC6-B4EB-6DD71874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CAF7A-D7A5-4E41-927D-C94564FF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19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BB59-C332-4434-B137-0161DB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F1FD-4647-4A0B-8F39-8AC7421A2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8499B-1F70-455E-BE32-6F594A7E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4D6E4-9FEC-4A25-9588-BEB386F6D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55E6E-933C-4BE9-AA97-AEB43131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43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A89C5-CE45-4F3D-AA83-8CED2B4F2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02D03-B137-4D05-B72A-5B932A836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AEE6B-43CB-430F-A36F-84F56CCB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A698C-5509-4B60-BBE5-9FC18205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429B3-372E-4746-A676-46836A2A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16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D79C-FE72-4CF0-96CD-217AE6D0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56063-2722-431F-A6FE-DE0B550A8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9132D-EB0E-4026-89D0-B91002036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A1E04-54C6-4C36-90C8-A1675F7B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AB83B-1ECC-4BEA-8D15-A0146C6BC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BC656-E6F8-4AE4-A6CE-4708FABF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02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C4F-CFB4-4ABC-AB6F-480190D3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B374D-7BDF-4A20-B215-82B0CB14F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B93AE-1A18-4C33-A354-0CF06B211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5841E-7E60-4EB1-BFCC-A69C5B22A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B984D-805E-4FE3-8F3A-FA95C3A89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3CC40-3267-4EBB-B73B-BD98511D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A82AC-798B-468E-AE5F-C388257F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DF99DD-A9AB-4414-A169-98A7268D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35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04D6-7217-4B78-94D9-42E984AE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FB6C80-5512-44F8-8A39-A9E4DFFD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3B908-56D7-4EE2-9FDB-797917B0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4F4C5-F10E-4929-A3EE-98BCF82E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28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CFEF1-0614-412A-9FB7-145FBA1D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7EA301-0267-4EFB-B1DA-53B86752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4D8DF-1FF8-44B1-B786-EC83B02A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14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7228-15CD-4C82-B130-99064791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5342-5B15-4179-9A37-AD7A3E91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9D19E-2706-4308-BEE5-34E63A75C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E2CBB-73AA-4D64-A514-D37F2B26D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7FE0D-495D-4D27-9307-76BA9AEB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605E-986A-4023-869C-819DDEBF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9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5D6-5D26-4A1C-B650-5E62537CD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362137-B4EC-4F56-AC9F-AB7A47143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6BDFA-8F89-4D12-98C0-C20C18C00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623D6-0544-4723-8D6E-C42267FB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5BC29-4FFB-4D9F-A7EC-74684CE2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A8232-1191-44B9-B545-95687C30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66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67458-C3E2-47B1-B43F-824BF792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1B50E-12F2-4C00-A290-28C7D23D6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DF0C2-C4F5-4D3B-95EC-9EB2CD926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867D7-579C-4D31-965D-881C01550589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89987-E303-45CC-B25D-4B3E2DFA2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BE75C-BA35-45E4-8135-E29E49BAC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E9C57-0179-4D7E-927B-82B76AD7CA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80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lab.research.google.com/corgiredirector?site=https%3A%2F%2Fwww.robots.ox.ac.uk%2F%7Evgg%2Fdata%2Fpets%2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figshare.com/articles/brain_tumor_dataset/151242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4C228F-9723-4A0D-A938-965C4862C442}"/>
              </a:ext>
            </a:extLst>
          </p:cNvPr>
          <p:cNvSpPr txBox="1"/>
          <p:nvPr/>
        </p:nvSpPr>
        <p:spPr>
          <a:xfrm>
            <a:off x="291548" y="397565"/>
            <a:ext cx="1150288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800" b="1" dirty="0"/>
          </a:p>
          <a:p>
            <a:pPr algn="ctr"/>
            <a:endParaRPr lang="fr-FR" sz="2800" b="1" dirty="0"/>
          </a:p>
          <a:p>
            <a:pPr algn="ctr"/>
            <a:r>
              <a:rPr lang="fr-FR" sz="5400" b="1" dirty="0" err="1"/>
              <a:t>Automated</a:t>
            </a:r>
            <a:r>
              <a:rPr lang="fr-FR" sz="5400" b="1" dirty="0"/>
              <a:t> </a:t>
            </a:r>
            <a:r>
              <a:rPr lang="fr-FR" sz="5400" b="1" dirty="0" err="1"/>
              <a:t>Tumor</a:t>
            </a:r>
            <a:r>
              <a:rPr lang="fr-FR" sz="5400" b="1" dirty="0"/>
              <a:t> Segmentation</a:t>
            </a:r>
          </a:p>
          <a:p>
            <a:pPr algn="ctr"/>
            <a:endParaRPr lang="fr-FR" sz="2800" b="1" dirty="0"/>
          </a:p>
          <a:p>
            <a:pPr algn="ctr"/>
            <a:endParaRPr lang="fr-FR" sz="2800" b="1" dirty="0"/>
          </a:p>
          <a:p>
            <a:pPr algn="ctr"/>
            <a:endParaRPr lang="fr-FR" sz="2800" b="1" dirty="0"/>
          </a:p>
          <a:p>
            <a:pPr algn="ctr"/>
            <a:r>
              <a:rPr lang="fr-FR" sz="2800" dirty="0"/>
              <a:t> </a:t>
            </a:r>
            <a:br>
              <a:rPr lang="fr-FR" sz="2800" dirty="0"/>
            </a:br>
            <a:r>
              <a:rPr lang="en-US" sz="2800" dirty="0"/>
              <a:t>Submitted by </a:t>
            </a:r>
          </a:p>
          <a:p>
            <a:pPr algn="ctr"/>
            <a:r>
              <a:rPr lang="en-US" sz="2800" dirty="0"/>
              <a:t>                        Thlibi Mohamed Ali </a:t>
            </a:r>
            <a:br>
              <a:rPr lang="en-US" sz="2800" dirty="0"/>
            </a:b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fr-FR" sz="2800" dirty="0"/>
              <a:t>2023/2024 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288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63284-7F41-4FEC-997C-EFD03B19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65" y="242592"/>
            <a:ext cx="5792008" cy="102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ECB97-B958-4405-A423-304C362E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01" y="1404730"/>
            <a:ext cx="7125694" cy="2162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0F785-8B60-49C5-9BCE-5190F1266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52" y="3567321"/>
            <a:ext cx="8392696" cy="294363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74E13-740F-45C0-97DD-C38FDA1BF56A}"/>
              </a:ext>
            </a:extLst>
          </p:cNvPr>
          <p:cNvSpPr/>
          <p:nvPr/>
        </p:nvSpPr>
        <p:spPr>
          <a:xfrm>
            <a:off x="7633252" y="242592"/>
            <a:ext cx="4386470" cy="8043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convert back to uint8, and let’s get the clustered image </a:t>
            </a:r>
            <a:endParaRPr lang="fr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DA84D2-C678-4E63-8EF3-BEA57E9E2EC8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300870" y="636104"/>
            <a:ext cx="2332382" cy="8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FB0575-4756-4129-AE8C-5D722945D7A1}"/>
              </a:ext>
            </a:extLst>
          </p:cNvPr>
          <p:cNvSpPr/>
          <p:nvPr/>
        </p:nvSpPr>
        <p:spPr>
          <a:xfrm>
            <a:off x="8534401" y="1828800"/>
            <a:ext cx="3485322" cy="5035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display the </a:t>
            </a:r>
            <a:r>
              <a:rPr lang="fr-FR" dirty="0" err="1"/>
              <a:t>clustered</a:t>
            </a:r>
            <a:r>
              <a:rPr lang="fr-FR" dirty="0"/>
              <a:t> image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FEF5A1-CD96-43CA-A9A1-8527B6925C6F}"/>
              </a:ext>
            </a:extLst>
          </p:cNvPr>
          <p:cNvCxnSpPr>
            <a:stCxn id="10" idx="1"/>
          </p:cNvCxnSpPr>
          <p:nvPr/>
        </p:nvCxnSpPr>
        <p:spPr>
          <a:xfrm flipH="1">
            <a:off x="7566991" y="2080592"/>
            <a:ext cx="967410" cy="3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D1F05D-E36D-4344-8399-3B012AA7B0B6}"/>
              </a:ext>
            </a:extLst>
          </p:cNvPr>
          <p:cNvSpPr txBox="1"/>
          <p:nvPr/>
        </p:nvSpPr>
        <p:spPr>
          <a:xfrm>
            <a:off x="5950227" y="6213191"/>
            <a:ext cx="45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9197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0F5F3B-0030-484A-B933-25104CDDC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92000" cy="6858000"/>
          </a:xfrm>
          <a:prstGeom prst="rect">
            <a:avLst/>
          </a:prstGeom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ADC36A4C-01E2-4156-9F69-B402ED7FD1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73660" y="2174267"/>
            <a:ext cx="4114966" cy="3232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79215F-CB49-4593-917E-9EEB6D228070}"/>
              </a:ext>
            </a:extLst>
          </p:cNvPr>
          <p:cNvSpPr txBox="1"/>
          <p:nvPr/>
        </p:nvSpPr>
        <p:spPr>
          <a:xfrm>
            <a:off x="5950226" y="6213191"/>
            <a:ext cx="64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20854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05DAEF2-299A-4BB1-A6C5-CEC852A55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01270"/>
              </p:ext>
            </p:extLst>
          </p:nvPr>
        </p:nvGraphicFramePr>
        <p:xfrm>
          <a:off x="463823" y="238535"/>
          <a:ext cx="11343861" cy="6380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781287">
                  <a:extLst>
                    <a:ext uri="{9D8B030D-6E8A-4147-A177-3AD203B41FA5}">
                      <a16:colId xmlns:a16="http://schemas.microsoft.com/office/drawing/2014/main" val="2697359587"/>
                    </a:ext>
                  </a:extLst>
                </a:gridCol>
                <a:gridCol w="3781287">
                  <a:extLst>
                    <a:ext uri="{9D8B030D-6E8A-4147-A177-3AD203B41FA5}">
                      <a16:colId xmlns:a16="http://schemas.microsoft.com/office/drawing/2014/main" val="2939221955"/>
                    </a:ext>
                  </a:extLst>
                </a:gridCol>
                <a:gridCol w="3781287">
                  <a:extLst>
                    <a:ext uri="{9D8B030D-6E8A-4147-A177-3AD203B41FA5}">
                      <a16:colId xmlns:a16="http://schemas.microsoft.com/office/drawing/2014/main" val="1689694753"/>
                    </a:ext>
                  </a:extLst>
                </a:gridCol>
              </a:tblGrid>
              <a:tr h="511729">
                <a:tc gridSpan="3">
                  <a:txBody>
                    <a:bodyPr/>
                    <a:lstStyle/>
                    <a:p>
                      <a:pPr algn="ctr"/>
                      <a:r>
                        <a:rPr lang="fr-FR" sz="2400" b="1" kern="1200" dirty="0" err="1">
                          <a:solidFill>
                            <a:srgbClr val="7030A0"/>
                          </a:solidFill>
                          <a:latin typeface="SegoeUI-Bold"/>
                          <a:ea typeface="+mn-ea"/>
                          <a:cs typeface="+mn-cs"/>
                        </a:rPr>
                        <a:t>Difference</a:t>
                      </a:r>
                      <a:r>
                        <a:rPr lang="fr-FR" sz="2400" b="1" kern="1200" dirty="0">
                          <a:solidFill>
                            <a:srgbClr val="7030A0"/>
                          </a:solidFill>
                          <a:latin typeface="SegoeUI-Bold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2400" b="1" kern="1200" dirty="0" err="1">
                          <a:solidFill>
                            <a:srgbClr val="7030A0"/>
                          </a:solidFill>
                          <a:latin typeface="SegoeUI-Bold"/>
                          <a:ea typeface="+mn-ea"/>
                          <a:cs typeface="+mn-cs"/>
                        </a:rPr>
                        <a:t>between</a:t>
                      </a:r>
                      <a:r>
                        <a:rPr lang="fr-FR" sz="2400" b="1" kern="1200" dirty="0">
                          <a:solidFill>
                            <a:srgbClr val="7030A0"/>
                          </a:solidFill>
                          <a:latin typeface="SegoeUI-Bold"/>
                          <a:ea typeface="+mn-ea"/>
                          <a:cs typeface="+mn-cs"/>
                        </a:rPr>
                        <a:t> CPU, GPU and TPU</a:t>
                      </a:r>
                      <a:r>
                        <a:rPr lang="fr-FR" sz="18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701174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CPU (Central </a:t>
                      </a:r>
                      <a:r>
                        <a:rPr lang="fr-FR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</a:t>
                      </a:r>
                      <a:r>
                        <a:rPr lang="fr-FR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Unit)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GPU (Graphics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Unit)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TPU (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Unit)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177133"/>
                  </a:ext>
                </a:extLst>
              </a:tr>
              <a:tr h="212016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838334"/>
                  </a:ext>
                </a:extLst>
              </a:tr>
              <a:tr h="3256744">
                <a:tc>
                  <a:txBody>
                    <a:bodyPr/>
                    <a:lstStyle/>
                    <a:p>
                      <a:pPr lvl="0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General-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processor handling all computer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Functionality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Executes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instructions for computer programs, manages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logic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input/output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Manufacturers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Intel, AMD, Qualcomm, NVIDIA, IBM, Samsung.</a:t>
                      </a:r>
                    </a:p>
                    <a:p>
                      <a:pPr lvl="0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Handles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multiple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sequentially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struggle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heavy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AI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Specialized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processor for rendering 2D and 3D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Functionality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Enhances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graphical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performance and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accelerates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rendering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gaming,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design,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editing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scientific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research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Manufacturers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NVIDIA, AMD,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Broadcom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Limited.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Custom ASIC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machine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fr-FR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Functionality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neural network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workloads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TensorFlow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Accelerates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like image and speech recognition.</a:t>
                      </a:r>
                    </a:p>
                    <a:p>
                      <a:pPr lvl="0"/>
                      <a:r>
                        <a:rPr lang="fr-F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Manufacturer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Google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962021"/>
                  </a:ext>
                </a:extLst>
              </a:tr>
            </a:tbl>
          </a:graphicData>
        </a:graphic>
      </p:graphicFrame>
      <p:pic>
        <p:nvPicPr>
          <p:cNvPr id="10" name="Image 15" descr="CPU vs GPU vs TPU: Understanding the Difference Between Them">
            <a:extLst>
              <a:ext uri="{FF2B5EF4-FFF2-40B4-BE49-F238E27FC236}">
                <a16:creationId xmlns:a16="http://schemas.microsoft.com/office/drawing/2014/main" id="{27CC6BED-9605-460C-937B-B52733BDE4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30" y="1315113"/>
            <a:ext cx="2686050" cy="178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6" descr="CPU vs GPU vs TPU: Understanding the Difference Between Them">
            <a:extLst>
              <a:ext uri="{FF2B5EF4-FFF2-40B4-BE49-F238E27FC236}">
                <a16:creationId xmlns:a16="http://schemas.microsoft.com/office/drawing/2014/main" id="{9045F629-60BD-4F02-8C0C-2ED172FAA0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72" y="1315113"/>
            <a:ext cx="3105150" cy="181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9">
            <a:extLst>
              <a:ext uri="{FF2B5EF4-FFF2-40B4-BE49-F238E27FC236}">
                <a16:creationId xmlns:a16="http://schemas.microsoft.com/office/drawing/2014/main" id="{1C33992D-667C-48A0-BD76-BC1750EA8D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75255" y="1315113"/>
            <a:ext cx="3105150" cy="17887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0ECE7-D044-480E-85EA-D91D9FB8DE55}"/>
              </a:ext>
            </a:extLst>
          </p:cNvPr>
          <p:cNvSpPr txBox="1"/>
          <p:nvPr/>
        </p:nvSpPr>
        <p:spPr>
          <a:xfrm>
            <a:off x="5950227" y="6213191"/>
            <a:ext cx="649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4761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356A18D-221B-4A7E-AFF8-C57EAA322F64}"/>
              </a:ext>
            </a:extLst>
          </p:cNvPr>
          <p:cNvSpPr/>
          <p:nvPr/>
        </p:nvSpPr>
        <p:spPr>
          <a:xfrm>
            <a:off x="9303027" y="2314593"/>
            <a:ext cx="2160104" cy="2228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Transformers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DFDB40-737B-43A5-B04F-84955FB54C4E}"/>
              </a:ext>
            </a:extLst>
          </p:cNvPr>
          <p:cNvSpPr/>
          <p:nvPr/>
        </p:nvSpPr>
        <p:spPr>
          <a:xfrm>
            <a:off x="5015948" y="3911481"/>
            <a:ext cx="2160104" cy="2228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ea typeface="Times New Roman" panose="02020603050405020304" pitchFamily="18" charset="0"/>
              </a:rPr>
              <a:t>RNNs</a:t>
            </a:r>
            <a:r>
              <a:rPr lang="en-US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07363C-47B6-4C51-92AF-F8420855F150}"/>
              </a:ext>
            </a:extLst>
          </p:cNvPr>
          <p:cNvSpPr/>
          <p:nvPr/>
        </p:nvSpPr>
        <p:spPr>
          <a:xfrm>
            <a:off x="728869" y="2314593"/>
            <a:ext cx="2160104" cy="2228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atin typeface="Segoe UI" panose="020B0502040204020203" pitchFamily="34" charset="0"/>
                <a:ea typeface="Times New Roman" panose="02020603050405020304" pitchFamily="18" charset="0"/>
              </a:rPr>
              <a:t>CNNs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endParaRPr lang="fr-FR" dirty="0"/>
          </a:p>
          <a:p>
            <a:pPr algn="ctr"/>
            <a:r>
              <a:rPr lang="en-US" dirty="0"/>
              <a:t> </a:t>
            </a:r>
            <a:endParaRPr lang="fr-FR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676EFC-006A-40F3-A5EC-C33CE58E379F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>
          <a:xfrm>
            <a:off x="6096000" y="1485107"/>
            <a:ext cx="0" cy="242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E21052-E000-47A4-8FDD-B899BA47AD05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782957" y="1485107"/>
            <a:ext cx="3313043" cy="153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50834-DDC5-42EC-8F77-A9B8F7871486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096000" y="1485107"/>
            <a:ext cx="3313042" cy="153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6788750-F987-43D3-9D11-EDD80A1B2119}"/>
              </a:ext>
            </a:extLst>
          </p:cNvPr>
          <p:cNvSpPr/>
          <p:nvPr/>
        </p:nvSpPr>
        <p:spPr>
          <a:xfrm>
            <a:off x="3538330" y="597211"/>
            <a:ext cx="5115339" cy="8878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7030A0"/>
                </a:solidFill>
                <a:latin typeface="SegoeUI-Bold"/>
              </a:rPr>
              <a:t>Types of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Deep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Learning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Models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9FC817-88CE-4093-842F-F105D1C8CC2D}"/>
              </a:ext>
            </a:extLst>
          </p:cNvPr>
          <p:cNvSpPr txBox="1"/>
          <p:nvPr/>
        </p:nvSpPr>
        <p:spPr>
          <a:xfrm>
            <a:off x="5950226" y="6213191"/>
            <a:ext cx="62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0788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7EE600-EC6F-4165-8B4D-E863FFD026D8}"/>
              </a:ext>
            </a:extLst>
          </p:cNvPr>
          <p:cNvSpPr/>
          <p:nvPr/>
        </p:nvSpPr>
        <p:spPr>
          <a:xfrm>
            <a:off x="861390" y="442148"/>
            <a:ext cx="8905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Visualizing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an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example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of a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convolutional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neural network</a:t>
            </a:r>
          </a:p>
        </p:txBody>
      </p:sp>
      <p:pic>
        <p:nvPicPr>
          <p:cNvPr id="5" name="Image 23">
            <a:extLst>
              <a:ext uri="{FF2B5EF4-FFF2-40B4-BE49-F238E27FC236}">
                <a16:creationId xmlns:a16="http://schemas.microsoft.com/office/drawing/2014/main" id="{B18B7456-919D-4A1F-9657-1BB4298535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40040"/>
            <a:ext cx="12192000" cy="5241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06EB4-F654-493E-8913-4B5A9DC57F9F}"/>
              </a:ext>
            </a:extLst>
          </p:cNvPr>
          <p:cNvSpPr txBox="1"/>
          <p:nvPr/>
        </p:nvSpPr>
        <p:spPr>
          <a:xfrm>
            <a:off x="5950226" y="6213191"/>
            <a:ext cx="596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5263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FCE99-8662-4A6E-B35A-D3DD9FB9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1242391"/>
            <a:ext cx="10222673" cy="4373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F930F-D111-4698-9845-8DAAA1FD89DD}"/>
              </a:ext>
            </a:extLst>
          </p:cNvPr>
          <p:cNvSpPr txBox="1"/>
          <p:nvPr/>
        </p:nvSpPr>
        <p:spPr>
          <a:xfrm>
            <a:off x="5950226" y="6213191"/>
            <a:ext cx="596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33599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E9121-CF7D-4170-926A-ED437D70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6" y="900641"/>
            <a:ext cx="9612105" cy="48639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44ECB-8E59-4FD5-AD73-3E42727611FE}"/>
              </a:ext>
            </a:extLst>
          </p:cNvPr>
          <p:cNvSpPr txBox="1"/>
          <p:nvPr/>
        </p:nvSpPr>
        <p:spPr>
          <a:xfrm>
            <a:off x="5950227" y="6213191"/>
            <a:ext cx="689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6524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58428-A7B2-42A2-B47B-B13B33A4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8" y="588848"/>
            <a:ext cx="10709263" cy="5680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8CEB7-48B5-4E84-AB49-E489BC075D33}"/>
              </a:ext>
            </a:extLst>
          </p:cNvPr>
          <p:cNvSpPr txBox="1"/>
          <p:nvPr/>
        </p:nvSpPr>
        <p:spPr>
          <a:xfrm>
            <a:off x="5950226" y="6213191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0793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83562-A5B5-4C7F-AFA5-78A7F681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93" y="560435"/>
            <a:ext cx="9122813" cy="573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F690A-1017-47AC-B92D-5E0E430D0365}"/>
              </a:ext>
            </a:extLst>
          </p:cNvPr>
          <p:cNvSpPr txBox="1"/>
          <p:nvPr/>
        </p:nvSpPr>
        <p:spPr>
          <a:xfrm>
            <a:off x="1534593" y="0"/>
            <a:ext cx="3405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7030A0"/>
                </a:solidFill>
                <a:latin typeface="SegoeUI-Bold"/>
              </a:rPr>
              <a:t>Activation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function</a:t>
            </a:r>
            <a:endParaRPr lang="fr-FR" sz="2400" b="1" dirty="0">
              <a:solidFill>
                <a:srgbClr val="7030A0"/>
              </a:solidFill>
              <a:latin typeface="SegoeUI-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DB85D-85E1-47E8-A34B-EFF047FE332F}"/>
              </a:ext>
            </a:extLst>
          </p:cNvPr>
          <p:cNvSpPr txBox="1"/>
          <p:nvPr/>
        </p:nvSpPr>
        <p:spPr>
          <a:xfrm>
            <a:off x="5950226" y="6213191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1593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4ACA5-170B-4593-93AB-75107ABB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0" y="633942"/>
            <a:ext cx="9687340" cy="5786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C9B597-EB2B-4D52-B510-8B371EADB9C3}"/>
              </a:ext>
            </a:extLst>
          </p:cNvPr>
          <p:cNvSpPr txBox="1"/>
          <p:nvPr/>
        </p:nvSpPr>
        <p:spPr>
          <a:xfrm>
            <a:off x="1590260" y="172277"/>
            <a:ext cx="3405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7030A0"/>
                </a:solidFill>
                <a:latin typeface="SegoeUI-Bold"/>
              </a:rPr>
              <a:t>Activation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function</a:t>
            </a:r>
            <a:endParaRPr lang="fr-FR" sz="2400" b="1" dirty="0">
              <a:solidFill>
                <a:srgbClr val="7030A0"/>
              </a:solidFill>
              <a:latin typeface="SegoeUI-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EA968-5C15-496C-BD83-809F1B90E972}"/>
              </a:ext>
            </a:extLst>
          </p:cNvPr>
          <p:cNvSpPr txBox="1"/>
          <p:nvPr/>
        </p:nvSpPr>
        <p:spPr>
          <a:xfrm>
            <a:off x="5950226" y="6213191"/>
            <a:ext cx="596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1953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History of Artificial Intelligence - Artificial Intelligence (A.I. ...">
            <a:extLst>
              <a:ext uri="{FF2B5EF4-FFF2-40B4-BE49-F238E27FC236}">
                <a16:creationId xmlns:a16="http://schemas.microsoft.com/office/drawing/2014/main" id="{930D6703-6548-423C-B1BC-A70AAEAFD2D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235"/>
          <a:stretch/>
        </p:blipFill>
        <p:spPr bwMode="auto">
          <a:xfrm>
            <a:off x="0" y="1"/>
            <a:ext cx="12191999" cy="6758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5FC95-E6FE-4E81-BD6F-6F0EC9CAD4F8}"/>
              </a:ext>
            </a:extLst>
          </p:cNvPr>
          <p:cNvSpPr txBox="1"/>
          <p:nvPr/>
        </p:nvSpPr>
        <p:spPr>
          <a:xfrm>
            <a:off x="5870712" y="6466221"/>
            <a:ext cx="45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82099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8EE49-CEA6-464A-916B-E617E2C6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26" y="687154"/>
            <a:ext cx="10239721" cy="5618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A6BCAB-3F6C-487E-9C89-6A20E638B675}"/>
              </a:ext>
            </a:extLst>
          </p:cNvPr>
          <p:cNvSpPr txBox="1"/>
          <p:nvPr/>
        </p:nvSpPr>
        <p:spPr>
          <a:xfrm>
            <a:off x="569843" y="225489"/>
            <a:ext cx="3405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7030A0"/>
                </a:solidFill>
                <a:latin typeface="SegoeUI-Bold"/>
              </a:rPr>
              <a:t>Activation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function</a:t>
            </a:r>
            <a:endParaRPr lang="fr-FR" sz="2400" b="1" dirty="0">
              <a:solidFill>
                <a:srgbClr val="7030A0"/>
              </a:solidFill>
              <a:latin typeface="SegoeUI-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29CD5-B84A-4A30-A57A-E92303B2F974}"/>
              </a:ext>
            </a:extLst>
          </p:cNvPr>
          <p:cNvSpPr txBox="1"/>
          <p:nvPr/>
        </p:nvSpPr>
        <p:spPr>
          <a:xfrm>
            <a:off x="5950226" y="6213191"/>
            <a:ext cx="62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48293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AE7CF2-28D2-4FED-B853-9427B1F03E5C}"/>
              </a:ext>
            </a:extLst>
          </p:cNvPr>
          <p:cNvSpPr/>
          <p:nvPr/>
        </p:nvSpPr>
        <p:spPr>
          <a:xfrm>
            <a:off x="893041" y="540891"/>
            <a:ext cx="2946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U-Net architecture</a:t>
            </a:r>
          </a:p>
        </p:txBody>
      </p:sp>
      <p:pic>
        <p:nvPicPr>
          <p:cNvPr id="7" name="Image 24" descr="U-Net Architecture Explained - GeeksforGeeks">
            <a:extLst>
              <a:ext uri="{FF2B5EF4-FFF2-40B4-BE49-F238E27FC236}">
                <a16:creationId xmlns:a16="http://schemas.microsoft.com/office/drawing/2014/main" id="{917114CB-A76F-4854-8259-DF35806B7AE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" y="1654202"/>
            <a:ext cx="5760720" cy="39216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0CEB362-82D6-477E-91B3-50EDEEB3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3199"/>
              </p:ext>
            </p:extLst>
          </p:nvPr>
        </p:nvGraphicFramePr>
        <p:xfrm>
          <a:off x="5989983" y="1723777"/>
          <a:ext cx="5920253" cy="39216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6665">
                  <a:extLst>
                    <a:ext uri="{9D8B030D-6E8A-4147-A177-3AD203B41FA5}">
                      <a16:colId xmlns:a16="http://schemas.microsoft.com/office/drawing/2014/main" val="1014544106"/>
                    </a:ext>
                  </a:extLst>
                </a:gridCol>
                <a:gridCol w="4653588">
                  <a:extLst>
                    <a:ext uri="{9D8B030D-6E8A-4147-A177-3AD203B41FA5}">
                      <a16:colId xmlns:a16="http://schemas.microsoft.com/office/drawing/2014/main" val="3476359549"/>
                    </a:ext>
                  </a:extLst>
                </a:gridCol>
              </a:tblGrid>
              <a:tr h="5490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</a:rPr>
                        <a:t>Primary Function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</a:rPr>
                        <a:t>Developed for precise biomedical image segmentation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8965804"/>
                  </a:ext>
                </a:extLst>
              </a:tr>
              <a:tr h="5490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</a:rPr>
                        <a:t>Institution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</a:rPr>
                        <a:t>Computer Science Department, University of Freiburg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936574"/>
                  </a:ext>
                </a:extLst>
              </a:tr>
              <a:tr h="1137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</a:rPr>
                        <a:t>Design Benefits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fr-FR" sz="1400" dirty="0" err="1">
                          <a:effectLst/>
                        </a:rPr>
                        <a:t>Modified</a:t>
                      </a:r>
                      <a:r>
                        <a:rPr lang="fr-FR" sz="1400" dirty="0">
                          <a:effectLst/>
                        </a:rPr>
                        <a:t> and </a:t>
                      </a:r>
                      <a:r>
                        <a:rPr lang="fr-FR" sz="1400" dirty="0" err="1">
                          <a:effectLst/>
                        </a:rPr>
                        <a:t>extended</a:t>
                      </a:r>
                      <a:r>
                        <a:rPr lang="fr-FR" sz="1400" dirty="0">
                          <a:effectLst/>
                        </a:rPr>
                        <a:t> architecture to </a:t>
                      </a:r>
                      <a:r>
                        <a:rPr lang="fr-FR" sz="1400" dirty="0" err="1">
                          <a:effectLst/>
                        </a:rPr>
                        <a:t>work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  <a:r>
                        <a:rPr lang="fr-FR" sz="1400" dirty="0" err="1">
                          <a:effectLst/>
                        </a:rPr>
                        <a:t>with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  <a:r>
                        <a:rPr lang="fr-FR" sz="1400" dirty="0" err="1">
                          <a:effectLst/>
                        </a:rPr>
                        <a:t>fewer</a:t>
                      </a:r>
                      <a:r>
                        <a:rPr lang="fr-FR" sz="1400" dirty="0">
                          <a:effectLst/>
                        </a:rPr>
                        <a:t> training images and to </a:t>
                      </a:r>
                      <a:r>
                        <a:rPr lang="fr-FR" sz="1400" dirty="0" err="1">
                          <a:effectLst/>
                        </a:rPr>
                        <a:t>yield</a:t>
                      </a:r>
                      <a:r>
                        <a:rPr lang="fr-FR" sz="1400" dirty="0">
                          <a:effectLst/>
                        </a:rPr>
                        <a:t> more </a:t>
                      </a:r>
                      <a:r>
                        <a:rPr lang="fr-FR" sz="1400" dirty="0" err="1">
                          <a:effectLst/>
                        </a:rPr>
                        <a:t>precise</a:t>
                      </a:r>
                      <a:r>
                        <a:rPr lang="fr-FR" sz="1400" dirty="0">
                          <a:effectLst/>
                        </a:rPr>
                        <a:t> segmentation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687922"/>
                  </a:ext>
                </a:extLst>
              </a:tr>
              <a:tr h="5490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</a:rPr>
                        <a:t>Performance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Segmentation of a 512x512 image takes less than a second on a modern GPU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8969819"/>
                  </a:ext>
                </a:extLst>
              </a:tr>
              <a:tr h="1137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fr-FR" sz="1400">
                          <a:effectLst/>
                        </a:rPr>
                        <a:t>Application in Diffusion Models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fr-FR" sz="1400" dirty="0" err="1">
                          <a:effectLst/>
                        </a:rPr>
                        <a:t>Employed</a:t>
                      </a:r>
                      <a:r>
                        <a:rPr lang="fr-FR" sz="1400" dirty="0">
                          <a:effectLst/>
                        </a:rPr>
                        <a:t> in diffusion </a:t>
                      </a:r>
                      <a:r>
                        <a:rPr lang="fr-FR" sz="1400" dirty="0" err="1">
                          <a:effectLst/>
                        </a:rPr>
                        <a:t>models</a:t>
                      </a:r>
                      <a:r>
                        <a:rPr lang="fr-FR" sz="1400" dirty="0">
                          <a:effectLst/>
                        </a:rPr>
                        <a:t> for </a:t>
                      </a:r>
                      <a:r>
                        <a:rPr lang="fr-FR" sz="1400" dirty="0" err="1">
                          <a:effectLst/>
                        </a:rPr>
                        <a:t>iterative</a:t>
                      </a:r>
                      <a:r>
                        <a:rPr lang="fr-FR" sz="1400" dirty="0">
                          <a:effectLst/>
                        </a:rPr>
                        <a:t> image </a:t>
                      </a:r>
                      <a:r>
                        <a:rPr lang="fr-FR" sz="1400" dirty="0" err="1">
                          <a:effectLst/>
                        </a:rPr>
                        <a:t>denoising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  <a:r>
                        <a:rPr lang="fr-FR" sz="1400" dirty="0" err="1">
                          <a:effectLst/>
                        </a:rPr>
                        <a:t>underpinning</a:t>
                      </a:r>
                      <a:r>
                        <a:rPr lang="fr-FR" sz="1400" dirty="0">
                          <a:effectLst/>
                        </a:rPr>
                        <a:t> image </a:t>
                      </a:r>
                      <a:r>
                        <a:rPr lang="fr-FR" sz="1400" dirty="0" err="1">
                          <a:effectLst/>
                        </a:rPr>
                        <a:t>generation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  <a:r>
                        <a:rPr lang="fr-FR" sz="1400" dirty="0" err="1">
                          <a:effectLst/>
                        </a:rPr>
                        <a:t>models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  <a:r>
                        <a:rPr lang="fr-FR" sz="1400" dirty="0" err="1">
                          <a:effectLst/>
                        </a:rPr>
                        <a:t>such</a:t>
                      </a:r>
                      <a:r>
                        <a:rPr lang="fr-FR" sz="1400" dirty="0">
                          <a:effectLst/>
                        </a:rPr>
                        <a:t> as DALL-E, </a:t>
                      </a:r>
                      <a:r>
                        <a:rPr lang="fr-FR" sz="1400" dirty="0" err="1">
                          <a:effectLst/>
                        </a:rPr>
                        <a:t>Midjourney</a:t>
                      </a:r>
                      <a:r>
                        <a:rPr lang="fr-FR" sz="1400" dirty="0">
                          <a:effectLst/>
                        </a:rPr>
                        <a:t>, and Stable Diffusion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95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015B7D5-D823-49CB-B290-0EC1B56FC0C9}"/>
              </a:ext>
            </a:extLst>
          </p:cNvPr>
          <p:cNvSpPr txBox="1"/>
          <p:nvPr/>
        </p:nvSpPr>
        <p:spPr>
          <a:xfrm>
            <a:off x="5950226" y="6213191"/>
            <a:ext cx="596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5748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B1C81-2A5E-431B-BDFA-C7A97714DE57}"/>
              </a:ext>
            </a:extLst>
          </p:cNvPr>
          <p:cNvSpPr/>
          <p:nvPr/>
        </p:nvSpPr>
        <p:spPr>
          <a:xfrm>
            <a:off x="1169977" y="216323"/>
            <a:ext cx="3197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SegoeUI-Bold"/>
              </a:rPr>
              <a:t>Performance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Metrics</a:t>
            </a:r>
            <a:endParaRPr lang="fr-FR" sz="2400" b="1" dirty="0">
              <a:solidFill>
                <a:srgbClr val="7030A0"/>
              </a:solidFill>
              <a:latin typeface="SegoeUI-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54BEB5-CB2F-4A77-99E8-CAA48337478D}"/>
              </a:ext>
            </a:extLst>
          </p:cNvPr>
          <p:cNvSpPr/>
          <p:nvPr/>
        </p:nvSpPr>
        <p:spPr>
          <a:xfrm>
            <a:off x="259666" y="1032551"/>
            <a:ext cx="5426320" cy="390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 applications use four main outputs to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 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positive : the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positive and the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positive</a:t>
            </a:r>
          </a:p>
          <a:p>
            <a:pPr marR="0"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 positive : the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positive</a:t>
            </a:r>
          </a:p>
          <a:p>
            <a:pPr marR="0"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the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fr-FR" sz="1600" dirty="0"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fr-FR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False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</a:rPr>
              <a:t>negative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 : the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</a:rPr>
              <a:t>ground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</a:rPr>
              <a:t>truth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</a:rPr>
              <a:t>is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 positive and the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</a:rPr>
              <a:t>predicted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</a:rPr>
              <a:t>category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</a:rPr>
              <a:t>is</a:t>
            </a:r>
            <a:r>
              <a:rPr lang="fr-FR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ea typeface="Times New Roman" panose="02020603050405020304" pitchFamily="18" charset="0"/>
              </a:rPr>
              <a:t>negative</a:t>
            </a:r>
            <a:endParaRPr lang="fr-F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1592E1-FDD8-4B64-B111-B50BE6756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986" y="785090"/>
            <a:ext cx="6445132" cy="5456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4DB5E5-2614-4A8C-BA7A-AAF8E307E5D2}"/>
              </a:ext>
            </a:extLst>
          </p:cNvPr>
          <p:cNvSpPr txBox="1"/>
          <p:nvPr/>
        </p:nvSpPr>
        <p:spPr>
          <a:xfrm>
            <a:off x="5950227" y="6213191"/>
            <a:ext cx="702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8028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6F7DA7-521B-4337-92C3-ABA6FB7197EB}"/>
              </a:ext>
            </a:extLst>
          </p:cNvPr>
          <p:cNvSpPr/>
          <p:nvPr/>
        </p:nvSpPr>
        <p:spPr>
          <a:xfrm>
            <a:off x="702240" y="315604"/>
            <a:ext cx="4531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Deep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learning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model training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201FC6-895F-42C7-AFF9-28F22A660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092572"/>
              </p:ext>
            </p:extLst>
          </p:nvPr>
        </p:nvGraphicFramePr>
        <p:xfrm>
          <a:off x="669172" y="971458"/>
          <a:ext cx="10853656" cy="52567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26828">
                  <a:extLst>
                    <a:ext uri="{9D8B030D-6E8A-4147-A177-3AD203B41FA5}">
                      <a16:colId xmlns:a16="http://schemas.microsoft.com/office/drawing/2014/main" val="3297933608"/>
                    </a:ext>
                  </a:extLst>
                </a:gridCol>
                <a:gridCol w="5426828">
                  <a:extLst>
                    <a:ext uri="{9D8B030D-6E8A-4147-A177-3AD203B41FA5}">
                      <a16:colId xmlns:a16="http://schemas.microsoft.com/office/drawing/2014/main" val="3835889281"/>
                    </a:ext>
                  </a:extLst>
                </a:gridCol>
              </a:tblGrid>
              <a:tr h="1264571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1: Data Collection and Preprocessing 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Collection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Preprocessing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524039"/>
                  </a:ext>
                </a:extLst>
              </a:tr>
              <a:tr h="1264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2: Designing the Model Architecture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Choosing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Model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the Model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623219"/>
                  </a:ext>
                </a:extLst>
              </a:tr>
              <a:tr h="1264571">
                <a:tc>
                  <a:txBody>
                    <a:bodyPr/>
                    <a:lstStyle/>
                    <a:p>
                      <a:pPr algn="l"/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Compiling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Model 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Choosing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 </a:t>
                      </a: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Optimizer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Metrics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960489"/>
                  </a:ext>
                </a:extLst>
              </a:tr>
              <a:tr h="1264571">
                <a:tc>
                  <a:txBody>
                    <a:bodyPr/>
                    <a:lstStyle/>
                    <a:p>
                      <a:pPr algn="l"/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: Training the Model 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Feeding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Epochs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Monitoring Training Progress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Adjusting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Learning Rate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Callbacks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6663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4908A6-26FC-42BD-8430-65F9B6EC4EE3}"/>
              </a:ext>
            </a:extLst>
          </p:cNvPr>
          <p:cNvSpPr txBox="1"/>
          <p:nvPr/>
        </p:nvSpPr>
        <p:spPr>
          <a:xfrm>
            <a:off x="5950226" y="6213191"/>
            <a:ext cx="636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44184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189A6D-ADF9-49AF-8E38-D842557CB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723151"/>
              </p:ext>
            </p:extLst>
          </p:nvPr>
        </p:nvGraphicFramePr>
        <p:xfrm>
          <a:off x="472661" y="416154"/>
          <a:ext cx="11246678" cy="60256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23339">
                  <a:extLst>
                    <a:ext uri="{9D8B030D-6E8A-4147-A177-3AD203B41FA5}">
                      <a16:colId xmlns:a16="http://schemas.microsoft.com/office/drawing/2014/main" val="862796165"/>
                    </a:ext>
                  </a:extLst>
                </a:gridCol>
                <a:gridCol w="5623339">
                  <a:extLst>
                    <a:ext uri="{9D8B030D-6E8A-4147-A177-3AD203B41FA5}">
                      <a16:colId xmlns:a16="http://schemas.microsoft.com/office/drawing/2014/main" val="547870440"/>
                    </a:ext>
                  </a:extLst>
                </a:gridCol>
              </a:tblGrid>
              <a:tr h="1506423">
                <a:tc>
                  <a:txBody>
                    <a:bodyPr/>
                    <a:lstStyle/>
                    <a:p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Model 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Validation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Metrics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</a:t>
                      </a: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Debugging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</a:t>
                      </a: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Tools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968669"/>
                  </a:ext>
                </a:extLst>
              </a:tr>
              <a:tr h="1506423">
                <a:tc>
                  <a:txBody>
                    <a:bodyPr/>
                    <a:lstStyle/>
                    <a:p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 : Model Fine-Tuning 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Tuning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Transfer Learning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fr-FR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238605"/>
                  </a:ext>
                </a:extLst>
              </a:tr>
              <a:tr h="1506423">
                <a:tc>
                  <a:txBody>
                    <a:bodyPr/>
                    <a:lstStyle/>
                    <a:p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7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Model 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Saving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Model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Deploying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Model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fr-FR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855544"/>
                  </a:ext>
                </a:extLst>
              </a:tr>
              <a:tr h="1506423">
                <a:tc>
                  <a:txBody>
                    <a:bodyPr/>
                    <a:lstStyle/>
                    <a:p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 :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Continuous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Learning and Model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Monitoring Model Performance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800" b="1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Updating</a:t>
                      </a:r>
                      <a:r>
                        <a:rPr lang="fr-FR" sz="1800" b="1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Model</a:t>
                      </a:r>
                      <a:endParaRPr lang="fr-F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fr-FR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7460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6C1B48-CE90-4225-85B5-4DA771187F96}"/>
              </a:ext>
            </a:extLst>
          </p:cNvPr>
          <p:cNvSpPr txBox="1"/>
          <p:nvPr/>
        </p:nvSpPr>
        <p:spPr>
          <a:xfrm>
            <a:off x="5950227" y="6213191"/>
            <a:ext cx="66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075135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2205C8-A1F6-449E-9812-7DC55899E234}"/>
              </a:ext>
            </a:extLst>
          </p:cNvPr>
          <p:cNvSpPr/>
          <p:nvPr/>
        </p:nvSpPr>
        <p:spPr>
          <a:xfrm>
            <a:off x="1109390" y="593900"/>
            <a:ext cx="65101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indent="-274320">
              <a:spcBef>
                <a:spcPts val="1600"/>
              </a:spcBef>
              <a:spcAft>
                <a:spcPts val="0"/>
              </a:spcAft>
            </a:pPr>
            <a:r>
              <a:rPr lang="fr-FR" sz="2800" b="1" kern="0" dirty="0" err="1">
                <a:solidFill>
                  <a:srgbClr val="FF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fr-FR" sz="2800" b="1" kern="0" dirty="0">
                <a:solidFill>
                  <a:srgbClr val="FF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U-Net segmentation </a:t>
            </a:r>
            <a:r>
              <a:rPr lang="fr-FR" sz="2800" b="1" kern="0" dirty="0" err="1">
                <a:solidFill>
                  <a:srgbClr val="FF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sz="2800" b="1" kern="0" dirty="0">
                <a:solidFill>
                  <a:srgbClr val="FF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kern="0" dirty="0" err="1">
                <a:solidFill>
                  <a:srgbClr val="FF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fr-FR" sz="2800" b="1" kern="0" dirty="0">
              <a:solidFill>
                <a:srgbClr val="FF000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7618BB-3369-4234-A741-1DFA1330F61C}"/>
              </a:ext>
            </a:extLst>
          </p:cNvPr>
          <p:cNvSpPr/>
          <p:nvPr/>
        </p:nvSpPr>
        <p:spPr>
          <a:xfrm>
            <a:off x="1681236" y="1256508"/>
            <a:ext cx="2799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SegoeUI-Bold"/>
              </a:rPr>
              <a:t>Pet segmentation</a:t>
            </a:r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C42D4C-E5DF-4D41-85EB-A7CE35BD212C}"/>
              </a:ext>
            </a:extLst>
          </p:cNvPr>
          <p:cNvSpPr/>
          <p:nvPr/>
        </p:nvSpPr>
        <p:spPr>
          <a:xfrm>
            <a:off x="1188376" y="1919116"/>
            <a:ext cx="98152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The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dataset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(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 tooltip="[Parkhi et al, 2012](https://www.robots.ox.ac.uk/~vgg/publications/2012/parkhi12a/parkhi12a.pdf"/>
              </a:rPr>
              <a:t>Oxford-IIIT Pet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 tooltip="[Parkhi et al, 2012](https://www.robots.ox.ac.uk/~vgg/publications/2012/parkhi12a/parkhi12a.pdf"/>
              </a:rPr>
              <a:t>Dataset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)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consists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of images of 37 pet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breeds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,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with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200 images per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breed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(~100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each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in the training and test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splits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).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Each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image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includes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the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corresponding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labels, and pixel-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wise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masks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. The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masks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are class-labels for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each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pixel.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Each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pixel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is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given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one of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three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</a:rPr>
              <a:t>categories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</a:rPr>
              <a:t> </a:t>
            </a:r>
            <a:endParaRPr lang="fr-FR" dirty="0"/>
          </a:p>
        </p:txBody>
      </p:sp>
      <p:pic>
        <p:nvPicPr>
          <p:cNvPr id="7" name="Image 39" descr="C:\Users\dell\Downloads\téléchargement (2).png">
            <a:extLst>
              <a:ext uri="{FF2B5EF4-FFF2-40B4-BE49-F238E27FC236}">
                <a16:creationId xmlns:a16="http://schemas.microsoft.com/office/drawing/2014/main" id="{38741BE7-6C82-4571-9A05-197998246E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76" y="3429000"/>
            <a:ext cx="5760720" cy="27762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43768B-0C02-4032-9EC4-D067914E5EBB}"/>
              </a:ext>
            </a:extLst>
          </p:cNvPr>
          <p:cNvSpPr/>
          <p:nvPr/>
        </p:nvSpPr>
        <p:spPr>
          <a:xfrm>
            <a:off x="7116418" y="3738556"/>
            <a:ext cx="5075582" cy="17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1 : Pixel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belonging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the pet.</a:t>
            </a:r>
          </a:p>
          <a:p>
            <a:pPr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endParaRPr lang="fr-F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2 : Pixel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bordering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pet.</a:t>
            </a:r>
          </a:p>
          <a:p>
            <a:pPr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endParaRPr lang="fr-F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3 : None of the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above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surrounding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pixel.</a:t>
            </a:r>
            <a:endParaRPr lang="fr-F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2876535-EDB2-44BF-9CBF-C5B44AE2166C}"/>
              </a:ext>
            </a:extLst>
          </p:cNvPr>
          <p:cNvSpPr/>
          <p:nvPr/>
        </p:nvSpPr>
        <p:spPr>
          <a:xfrm rot="3492209">
            <a:off x="6612502" y="3788508"/>
            <a:ext cx="212235" cy="91247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E5CCE29-5871-4881-A94C-28F1A1FFAC60}"/>
              </a:ext>
            </a:extLst>
          </p:cNvPr>
          <p:cNvSpPr/>
          <p:nvPr/>
        </p:nvSpPr>
        <p:spPr>
          <a:xfrm rot="3492209">
            <a:off x="6919236" y="4603632"/>
            <a:ext cx="227040" cy="68607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5213D0A-CEE0-470F-952A-D0F33AAEBD5C}"/>
              </a:ext>
            </a:extLst>
          </p:cNvPr>
          <p:cNvSpPr/>
          <p:nvPr/>
        </p:nvSpPr>
        <p:spPr>
          <a:xfrm rot="2515811">
            <a:off x="6965124" y="5358469"/>
            <a:ext cx="210641" cy="81713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AF5F8-8909-4363-9D5C-C4DCAFA210AC}"/>
              </a:ext>
            </a:extLst>
          </p:cNvPr>
          <p:cNvSpPr txBox="1"/>
          <p:nvPr/>
        </p:nvSpPr>
        <p:spPr>
          <a:xfrm>
            <a:off x="5950226" y="6213191"/>
            <a:ext cx="731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79822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éléchargement (3)">
            <a:extLst>
              <a:ext uri="{FF2B5EF4-FFF2-40B4-BE49-F238E27FC236}">
                <a16:creationId xmlns:a16="http://schemas.microsoft.com/office/drawing/2014/main" id="{8E58CBB6-2FAA-4056-866D-16D59A79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71" y="2072102"/>
            <a:ext cx="9135836" cy="296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951E87-49A5-427D-92FD-E3BC44526450}"/>
              </a:ext>
            </a:extLst>
          </p:cNvPr>
          <p:cNvSpPr/>
          <p:nvPr/>
        </p:nvSpPr>
        <p:spPr>
          <a:xfrm>
            <a:off x="1417010" y="1190247"/>
            <a:ext cx="5494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Prediction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before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training the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36B30-A1FA-4E19-AEA8-7FF84B0C89E5}"/>
              </a:ext>
            </a:extLst>
          </p:cNvPr>
          <p:cNvSpPr txBox="1"/>
          <p:nvPr/>
        </p:nvSpPr>
        <p:spPr>
          <a:xfrm>
            <a:off x="5950226" y="6213191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258746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b2633864.smushcdn.com/2633864/wp-content/uploads/2022/02/4_unet_architecture_keras-1024x316.png?size=700x215&amp;lossy=2&amp;strip=1&amp;webp=1">
            <a:extLst>
              <a:ext uri="{FF2B5EF4-FFF2-40B4-BE49-F238E27FC236}">
                <a16:creationId xmlns:a16="http://schemas.microsoft.com/office/drawing/2014/main" id="{2057B060-6462-459A-A620-122BEEC790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2" y="380654"/>
            <a:ext cx="11626796" cy="5529816"/>
          </a:xfrm>
          <a:prstGeom prst="rect">
            <a:avLst/>
          </a:prstGeom>
          <a:noFill/>
          <a:ex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A8B5E4-2EA6-4283-ABE1-EFD81A730208}"/>
              </a:ext>
            </a:extLst>
          </p:cNvPr>
          <p:cNvSpPr/>
          <p:nvPr/>
        </p:nvSpPr>
        <p:spPr>
          <a:xfrm>
            <a:off x="1422771" y="195988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SegoeUI-Bold"/>
              </a:rPr>
              <a:t>the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F1F80-401B-475E-8860-D113D3362C35}"/>
              </a:ext>
            </a:extLst>
          </p:cNvPr>
          <p:cNvSpPr txBox="1"/>
          <p:nvPr/>
        </p:nvSpPr>
        <p:spPr>
          <a:xfrm>
            <a:off x="5950227" y="6213191"/>
            <a:ext cx="649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1196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0">
            <a:extLst>
              <a:ext uri="{FF2B5EF4-FFF2-40B4-BE49-F238E27FC236}">
                <a16:creationId xmlns:a16="http://schemas.microsoft.com/office/drawing/2014/main" id="{4B7F0645-3DA7-4792-AAE2-5325E4EA5A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60070" y="212035"/>
            <a:ext cx="5359152" cy="1912662"/>
          </a:xfrm>
          <a:prstGeom prst="rect">
            <a:avLst/>
          </a:prstGeom>
        </p:spPr>
      </p:pic>
      <p:pic>
        <p:nvPicPr>
          <p:cNvPr id="5" name="Image 42">
            <a:extLst>
              <a:ext uri="{FF2B5EF4-FFF2-40B4-BE49-F238E27FC236}">
                <a16:creationId xmlns:a16="http://schemas.microsoft.com/office/drawing/2014/main" id="{DA07C7D4-4390-4DED-8D1F-DA1AC9A5A6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18388" y="2124697"/>
            <a:ext cx="5360334" cy="2056654"/>
          </a:xfrm>
          <a:prstGeom prst="rect">
            <a:avLst/>
          </a:prstGeom>
        </p:spPr>
      </p:pic>
      <p:pic>
        <p:nvPicPr>
          <p:cNvPr id="6" name="Image 43">
            <a:extLst>
              <a:ext uri="{FF2B5EF4-FFF2-40B4-BE49-F238E27FC236}">
                <a16:creationId xmlns:a16="http://schemas.microsoft.com/office/drawing/2014/main" id="{8E754B72-9245-4360-BA28-663F577863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8888" y="4357543"/>
            <a:ext cx="5360334" cy="20566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A5FDD3-01E8-4B8C-9852-B8F2C3980778}"/>
              </a:ext>
            </a:extLst>
          </p:cNvPr>
          <p:cNvSpPr/>
          <p:nvPr/>
        </p:nvSpPr>
        <p:spPr>
          <a:xfrm>
            <a:off x="6493565" y="119270"/>
            <a:ext cx="2067339" cy="642730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2D9F3B-D297-4011-8FD5-1CF44DAD6A1F}"/>
              </a:ext>
            </a:extLst>
          </p:cNvPr>
          <p:cNvSpPr/>
          <p:nvPr/>
        </p:nvSpPr>
        <p:spPr>
          <a:xfrm>
            <a:off x="6586330" y="212035"/>
            <a:ext cx="1832892" cy="620216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7CC81-1141-465C-ACF1-2A23823A1DF0}"/>
              </a:ext>
            </a:extLst>
          </p:cNvPr>
          <p:cNvSpPr/>
          <p:nvPr/>
        </p:nvSpPr>
        <p:spPr>
          <a:xfrm>
            <a:off x="1012337" y="98370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/>
              <a:t>Epoch</a:t>
            </a:r>
            <a:r>
              <a:rPr lang="fr-FR" b="1" dirty="0"/>
              <a:t> 1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3F0945-5C01-40BC-AED0-18878D944335}"/>
              </a:ext>
            </a:extLst>
          </p:cNvPr>
          <p:cNvSpPr/>
          <p:nvPr/>
        </p:nvSpPr>
        <p:spPr>
          <a:xfrm>
            <a:off x="1129287" y="2773112"/>
            <a:ext cx="1039067" cy="379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fr-FR" b="1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fr-FR" b="1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endParaRPr lang="fr-F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FEDF57-C426-4BAA-9183-41FF59DA72AB}"/>
              </a:ext>
            </a:extLst>
          </p:cNvPr>
          <p:cNvSpPr/>
          <p:nvPr/>
        </p:nvSpPr>
        <p:spPr>
          <a:xfrm>
            <a:off x="1129287" y="4785096"/>
            <a:ext cx="1103186" cy="379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fr-FR" b="1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fr-FR" b="1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9</a:t>
            </a:r>
            <a:endParaRPr lang="fr-F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2214DD-D549-4E2A-BF34-9DBCAA3F0026}"/>
              </a:ext>
            </a:extLst>
          </p:cNvPr>
          <p:cNvSpPr txBox="1"/>
          <p:nvPr/>
        </p:nvSpPr>
        <p:spPr>
          <a:xfrm>
            <a:off x="5698436" y="6213191"/>
            <a:ext cx="702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635926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39B37D-A4AA-43D9-8F3E-3205F142D84D}"/>
              </a:ext>
            </a:extLst>
          </p:cNvPr>
          <p:cNvSpPr/>
          <p:nvPr/>
        </p:nvSpPr>
        <p:spPr>
          <a:xfrm>
            <a:off x="1251755" y="739673"/>
            <a:ext cx="3922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SegoeUI-Bold"/>
              </a:rPr>
              <a:t>Skin Caner Segmentation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C8B70-240E-4B26-8B1B-3C636BCDA7B9}"/>
              </a:ext>
            </a:extLst>
          </p:cNvPr>
          <p:cNvSpPr/>
          <p:nvPr/>
        </p:nvSpPr>
        <p:spPr>
          <a:xfrm>
            <a:off x="1583059" y="1703568"/>
            <a:ext cx="7892245" cy="9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ISIC-2018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training the UNET architecture. The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2596 pairs of images and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All of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images are of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shapes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variety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skin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lesions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20" descr="https://github.com/nikhilroxtomar/Skin-Lesion-Segmentation-in-TensorFlow-2.0/raw/main/img/image.jpg">
            <a:extLst>
              <a:ext uri="{FF2B5EF4-FFF2-40B4-BE49-F238E27FC236}">
                <a16:creationId xmlns:a16="http://schemas.microsoft.com/office/drawing/2014/main" id="{C3B1ADB7-262F-4D74-A632-72279D04FF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341" y="3487287"/>
            <a:ext cx="244919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21" descr="https://github.com/nikhilroxtomar/Skin-Lesion-Segmentation-in-TensorFlow-2.0/raw/main/img/mask.png">
            <a:extLst>
              <a:ext uri="{FF2B5EF4-FFF2-40B4-BE49-F238E27FC236}">
                <a16:creationId xmlns:a16="http://schemas.microsoft.com/office/drawing/2014/main" id="{2899F303-C68E-4390-AB7F-370B8B4957C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87287"/>
            <a:ext cx="243649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69DAE1-DD36-482D-AE50-BA2B8B44C445}"/>
              </a:ext>
            </a:extLst>
          </p:cNvPr>
          <p:cNvSpPr txBox="1"/>
          <p:nvPr/>
        </p:nvSpPr>
        <p:spPr>
          <a:xfrm>
            <a:off x="5950226" y="6213191"/>
            <a:ext cx="72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901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77A7A9D-DEA4-4DD3-A5D2-95E1B23A8A96}"/>
              </a:ext>
            </a:extLst>
          </p:cNvPr>
          <p:cNvSpPr/>
          <p:nvPr/>
        </p:nvSpPr>
        <p:spPr>
          <a:xfrm>
            <a:off x="1036982" y="196299"/>
            <a:ext cx="2286000" cy="1890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Transportation</a:t>
            </a:r>
            <a:r>
              <a:rPr lang="en-US" u="sng" dirty="0"/>
              <a:t> </a:t>
            </a:r>
            <a:endParaRPr lang="fr-F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8FE9A3-A1AB-4298-AE64-26FED770FF72}"/>
              </a:ext>
            </a:extLst>
          </p:cNvPr>
          <p:cNvSpPr/>
          <p:nvPr/>
        </p:nvSpPr>
        <p:spPr>
          <a:xfrm>
            <a:off x="1036982" y="2406515"/>
            <a:ext cx="2286000" cy="1890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Robotics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386042-ED34-433C-8EB8-899882A772A1}"/>
              </a:ext>
            </a:extLst>
          </p:cNvPr>
          <p:cNvSpPr/>
          <p:nvPr/>
        </p:nvSpPr>
        <p:spPr>
          <a:xfrm>
            <a:off x="1036982" y="4616731"/>
            <a:ext cx="2286000" cy="1890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Human</a:t>
            </a:r>
            <a:r>
              <a:rPr lang="en-US" b="1" u="sng" dirty="0"/>
              <a:t> </a:t>
            </a:r>
            <a:r>
              <a:rPr lang="en-US" b="1" dirty="0"/>
              <a:t>Resources</a:t>
            </a:r>
            <a:r>
              <a:rPr lang="en-US" u="sng" dirty="0"/>
              <a:t> </a:t>
            </a:r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679E05-8F2A-424C-A1D8-B7B49C7BE324}"/>
              </a:ext>
            </a:extLst>
          </p:cNvPr>
          <p:cNvSpPr/>
          <p:nvPr/>
        </p:nvSpPr>
        <p:spPr>
          <a:xfrm>
            <a:off x="8948532" y="198371"/>
            <a:ext cx="2286000" cy="1890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Healthcare</a:t>
            </a:r>
            <a:r>
              <a:rPr lang="fr-FR" u="sng" dirty="0"/>
              <a:t> </a:t>
            </a:r>
            <a:endParaRPr lang="fr-F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547C0D-7E4D-4025-B511-BB5F234F1FDC}"/>
              </a:ext>
            </a:extLst>
          </p:cNvPr>
          <p:cNvSpPr/>
          <p:nvPr/>
        </p:nvSpPr>
        <p:spPr>
          <a:xfrm>
            <a:off x="8948532" y="4614659"/>
            <a:ext cx="2286000" cy="1890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Manufacturing</a:t>
            </a:r>
            <a:r>
              <a:rPr lang="en-US" u="sng" dirty="0"/>
              <a:t> </a:t>
            </a:r>
            <a:endParaRPr lang="fr-F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62E434-6676-47F7-805E-7F395CC6FADE}"/>
              </a:ext>
            </a:extLst>
          </p:cNvPr>
          <p:cNvSpPr/>
          <p:nvPr/>
        </p:nvSpPr>
        <p:spPr>
          <a:xfrm>
            <a:off x="8948531" y="2406515"/>
            <a:ext cx="2286000" cy="1890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Finance</a:t>
            </a:r>
            <a:r>
              <a:rPr lang="en-US" u="sng" dirty="0"/>
              <a:t> </a:t>
            </a:r>
            <a:endParaRPr lang="fr-F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F5C3D0-8EFC-4916-99BA-FE7FB086952E}"/>
              </a:ext>
            </a:extLst>
          </p:cNvPr>
          <p:cNvSpPr/>
          <p:nvPr/>
        </p:nvSpPr>
        <p:spPr>
          <a:xfrm>
            <a:off x="4373217" y="1560444"/>
            <a:ext cx="3445565" cy="33660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7030A0"/>
                </a:solidFill>
                <a:latin typeface="SegoeUI-Bold"/>
              </a:rPr>
              <a:t>Use of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Artificial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Intelligence</a:t>
            </a:r>
            <a:r>
              <a:rPr lang="fr-FR" sz="2400" b="1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852A1-52B5-45E8-9084-DFFE9320E445}"/>
              </a:ext>
            </a:extLst>
          </p:cNvPr>
          <p:cNvSpPr txBox="1"/>
          <p:nvPr/>
        </p:nvSpPr>
        <p:spPr>
          <a:xfrm>
            <a:off x="6096000" y="6213191"/>
            <a:ext cx="45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6751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F2C139-1A14-4859-9468-87425256ED9B}"/>
              </a:ext>
            </a:extLst>
          </p:cNvPr>
          <p:cNvSpPr/>
          <p:nvPr/>
        </p:nvSpPr>
        <p:spPr>
          <a:xfrm>
            <a:off x="846064" y="925204"/>
            <a:ext cx="3157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Result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over 5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epochs</a:t>
            </a:r>
            <a:endParaRPr lang="fr-FR" sz="2400" b="1" dirty="0">
              <a:solidFill>
                <a:srgbClr val="7030A0"/>
              </a:solidFill>
              <a:latin typeface="SegoeUI-Bold"/>
            </a:endParaRPr>
          </a:p>
        </p:txBody>
      </p:sp>
      <p:pic>
        <p:nvPicPr>
          <p:cNvPr id="5122" name="Picture 2" descr="Capture d’écran 2024-03-24 140000">
            <a:extLst>
              <a:ext uri="{FF2B5EF4-FFF2-40B4-BE49-F238E27FC236}">
                <a16:creationId xmlns:a16="http://schemas.microsoft.com/office/drawing/2014/main" id="{54152735-38FA-427D-870B-66DB09D1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20" y="1909759"/>
            <a:ext cx="8408696" cy="341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847EE6-C983-4FAA-979A-25636AA867F4}"/>
              </a:ext>
            </a:extLst>
          </p:cNvPr>
          <p:cNvSpPr/>
          <p:nvPr/>
        </p:nvSpPr>
        <p:spPr>
          <a:xfrm>
            <a:off x="6765192" y="1252188"/>
            <a:ext cx="4128095" cy="4472751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FC92-C571-4341-9956-8F4E078E7CB6}"/>
              </a:ext>
            </a:extLst>
          </p:cNvPr>
          <p:cNvSpPr txBox="1"/>
          <p:nvPr/>
        </p:nvSpPr>
        <p:spPr>
          <a:xfrm>
            <a:off x="5950226" y="6213191"/>
            <a:ext cx="814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955223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B8F8A-3DB1-4A58-B73E-DB7E3438A082}"/>
              </a:ext>
            </a:extLst>
          </p:cNvPr>
          <p:cNvSpPr/>
          <p:nvPr/>
        </p:nvSpPr>
        <p:spPr>
          <a:xfrm>
            <a:off x="1226922" y="726421"/>
            <a:ext cx="416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SegoeUI-Bold"/>
              </a:rPr>
              <a:t>Brain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Tumor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Segmentation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400980-9262-4F08-921A-F64B9D4ECBE6}"/>
              </a:ext>
            </a:extLst>
          </p:cNvPr>
          <p:cNvSpPr/>
          <p:nvPr/>
        </p:nvSpPr>
        <p:spPr>
          <a:xfrm>
            <a:off x="437320" y="1430476"/>
            <a:ext cx="10429461" cy="190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 used in this project was provided by Jun Cheng.</a:t>
            </a:r>
            <a:br>
              <a:rPr lang="en-US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dataset contains 3064 T1-weighted contrast-enhanced images with three kinds of brain tumor. For a detailed information about the dataset please refer to this </a:t>
            </a:r>
            <a:r>
              <a:rPr lang="en-US" dirty="0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site</a:t>
            </a:r>
            <a:r>
              <a:rPr lang="en-US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Version 5 of this dataset is used in this project. Each image is of dimension 512 x 512 x 1, these are black and white images thus having a single channel.</a:t>
            </a:r>
            <a:br>
              <a:rPr lang="en-US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fr-FR" dirty="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r-FR" dirty="0" err="1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fr-F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2" descr="https://github.com/sdsubhajitdas/Brain-Tumor-Segmentation/raw/master/images/README/dataset_example.png">
            <a:extLst>
              <a:ext uri="{FF2B5EF4-FFF2-40B4-BE49-F238E27FC236}">
                <a16:creationId xmlns:a16="http://schemas.microsoft.com/office/drawing/2014/main" id="{E789B6F2-8A4C-44E0-989E-74DD4E42C2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054" y="3559829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36" descr="https://github.com/sdsubhajitdas/Brain-Tumor-Segmentation/raw/master/images/README/dataset_example_mask.png">
            <a:extLst>
              <a:ext uri="{FF2B5EF4-FFF2-40B4-BE49-F238E27FC236}">
                <a16:creationId xmlns:a16="http://schemas.microsoft.com/office/drawing/2014/main" id="{98B8737B-5E06-44CC-BE24-CA755FE6F3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48" y="3637509"/>
            <a:ext cx="256222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E8574-D6EA-497C-A9ED-239E406529E3}"/>
              </a:ext>
            </a:extLst>
          </p:cNvPr>
          <p:cNvSpPr txBox="1"/>
          <p:nvPr/>
        </p:nvSpPr>
        <p:spPr>
          <a:xfrm>
            <a:off x="5950226" y="6213191"/>
            <a:ext cx="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3829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8" descr="0.94426_343.png">
            <a:extLst>
              <a:ext uri="{FF2B5EF4-FFF2-40B4-BE49-F238E27FC236}">
                <a16:creationId xmlns:a16="http://schemas.microsoft.com/office/drawing/2014/main" id="{25ABDF16-7F98-4540-8818-3A99EFB34D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93" y="229663"/>
            <a:ext cx="9599213" cy="5998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5DCF18-45A5-4479-A64F-5D59C2577843}"/>
              </a:ext>
            </a:extLst>
          </p:cNvPr>
          <p:cNvSpPr/>
          <p:nvPr/>
        </p:nvSpPr>
        <p:spPr>
          <a:xfrm>
            <a:off x="4651513" y="437322"/>
            <a:ext cx="3167270" cy="588396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DD9A4-5111-46C3-8F2F-F88FC2A8844E}"/>
              </a:ext>
            </a:extLst>
          </p:cNvPr>
          <p:cNvSpPr txBox="1"/>
          <p:nvPr/>
        </p:nvSpPr>
        <p:spPr>
          <a:xfrm>
            <a:off x="5950227" y="6213191"/>
            <a:ext cx="66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95658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5" descr="0.94109_656.png">
            <a:extLst>
              <a:ext uri="{FF2B5EF4-FFF2-40B4-BE49-F238E27FC236}">
                <a16:creationId xmlns:a16="http://schemas.microsoft.com/office/drawing/2014/main" id="{E9933BA6-B459-4CFC-8723-2F3E70A09D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71" y="424070"/>
            <a:ext cx="9811246" cy="54598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2A0CD1-80FC-4339-A8C0-2B1A80C14101}"/>
              </a:ext>
            </a:extLst>
          </p:cNvPr>
          <p:cNvSpPr/>
          <p:nvPr/>
        </p:nvSpPr>
        <p:spPr>
          <a:xfrm>
            <a:off x="4757530" y="742122"/>
            <a:ext cx="3167270" cy="514184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41EC0-9573-49B7-BEA3-DF4F36AB656B}"/>
              </a:ext>
            </a:extLst>
          </p:cNvPr>
          <p:cNvSpPr txBox="1"/>
          <p:nvPr/>
        </p:nvSpPr>
        <p:spPr>
          <a:xfrm>
            <a:off x="5950227" y="6213191"/>
            <a:ext cx="689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6443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256B2D-CA26-4599-8325-87F305B3F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084"/>
              </p:ext>
            </p:extLst>
          </p:nvPr>
        </p:nvGraphicFramePr>
        <p:xfrm>
          <a:off x="426277" y="1592929"/>
          <a:ext cx="11339445" cy="36721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7889">
                  <a:extLst>
                    <a:ext uri="{9D8B030D-6E8A-4147-A177-3AD203B41FA5}">
                      <a16:colId xmlns:a16="http://schemas.microsoft.com/office/drawing/2014/main" val="3943487"/>
                    </a:ext>
                  </a:extLst>
                </a:gridCol>
                <a:gridCol w="2267889">
                  <a:extLst>
                    <a:ext uri="{9D8B030D-6E8A-4147-A177-3AD203B41FA5}">
                      <a16:colId xmlns:a16="http://schemas.microsoft.com/office/drawing/2014/main" val="1099134504"/>
                    </a:ext>
                  </a:extLst>
                </a:gridCol>
                <a:gridCol w="2267889">
                  <a:extLst>
                    <a:ext uri="{9D8B030D-6E8A-4147-A177-3AD203B41FA5}">
                      <a16:colId xmlns:a16="http://schemas.microsoft.com/office/drawing/2014/main" val="638108163"/>
                    </a:ext>
                  </a:extLst>
                </a:gridCol>
                <a:gridCol w="2267889">
                  <a:extLst>
                    <a:ext uri="{9D8B030D-6E8A-4147-A177-3AD203B41FA5}">
                      <a16:colId xmlns:a16="http://schemas.microsoft.com/office/drawing/2014/main" val="3711257187"/>
                    </a:ext>
                  </a:extLst>
                </a:gridCol>
                <a:gridCol w="2267889">
                  <a:extLst>
                    <a:ext uri="{9D8B030D-6E8A-4147-A177-3AD203B41FA5}">
                      <a16:colId xmlns:a16="http://schemas.microsoft.com/office/drawing/2014/main" val="2502469524"/>
                    </a:ext>
                  </a:extLst>
                </a:gridCol>
              </a:tblGrid>
              <a:tr h="649274">
                <a:tc gridSpan="5">
                  <a:txBody>
                    <a:bodyPr/>
                    <a:lstStyle/>
                    <a:p>
                      <a:pPr algn="ctr"/>
                      <a:r>
                        <a:rPr lang="fr-FR" sz="2400" b="1" kern="1200" dirty="0">
                          <a:solidFill>
                            <a:srgbClr val="7030A0"/>
                          </a:solidFill>
                          <a:latin typeface="SegoeUI-Bold"/>
                          <a:ea typeface="+mn-ea"/>
                          <a:cs typeface="+mn-cs"/>
                        </a:rPr>
                        <a:t>Use of Python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647083"/>
                  </a:ext>
                </a:extLst>
              </a:tr>
              <a:tr h="30228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can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a server to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 applications.</a:t>
                      </a:r>
                    </a:p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can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alongside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software to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workflows.</a:t>
                      </a:r>
                    </a:p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can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It can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also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modify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files.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can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big data and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mathematics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can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rapid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prototyping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or for production-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software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4172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03721C-2A7E-4469-BF60-853A690D113C}"/>
              </a:ext>
            </a:extLst>
          </p:cNvPr>
          <p:cNvSpPr txBox="1"/>
          <p:nvPr/>
        </p:nvSpPr>
        <p:spPr>
          <a:xfrm>
            <a:off x="5950227" y="6213191"/>
            <a:ext cx="45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49552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E7ED1E-09CE-4264-B35C-E6D9D0F98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886240"/>
              </p:ext>
            </p:extLst>
          </p:nvPr>
        </p:nvGraphicFramePr>
        <p:xfrm>
          <a:off x="426277" y="1283482"/>
          <a:ext cx="11339445" cy="42910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7889">
                  <a:extLst>
                    <a:ext uri="{9D8B030D-6E8A-4147-A177-3AD203B41FA5}">
                      <a16:colId xmlns:a16="http://schemas.microsoft.com/office/drawing/2014/main" val="3943487"/>
                    </a:ext>
                  </a:extLst>
                </a:gridCol>
                <a:gridCol w="2267889">
                  <a:extLst>
                    <a:ext uri="{9D8B030D-6E8A-4147-A177-3AD203B41FA5}">
                      <a16:colId xmlns:a16="http://schemas.microsoft.com/office/drawing/2014/main" val="1099134504"/>
                    </a:ext>
                  </a:extLst>
                </a:gridCol>
                <a:gridCol w="2267889">
                  <a:extLst>
                    <a:ext uri="{9D8B030D-6E8A-4147-A177-3AD203B41FA5}">
                      <a16:colId xmlns:a16="http://schemas.microsoft.com/office/drawing/2014/main" val="638108163"/>
                    </a:ext>
                  </a:extLst>
                </a:gridCol>
                <a:gridCol w="2267889">
                  <a:extLst>
                    <a:ext uri="{9D8B030D-6E8A-4147-A177-3AD203B41FA5}">
                      <a16:colId xmlns:a16="http://schemas.microsoft.com/office/drawing/2014/main" val="3711257187"/>
                    </a:ext>
                  </a:extLst>
                </a:gridCol>
                <a:gridCol w="2267889">
                  <a:extLst>
                    <a:ext uri="{9D8B030D-6E8A-4147-A177-3AD203B41FA5}">
                      <a16:colId xmlns:a16="http://schemas.microsoft.com/office/drawing/2014/main" val="2502469524"/>
                    </a:ext>
                  </a:extLst>
                </a:gridCol>
              </a:tblGrid>
              <a:tr h="758701">
                <a:tc gridSpan="5">
                  <a:txBody>
                    <a:bodyPr/>
                    <a:lstStyle/>
                    <a:p>
                      <a:pPr algn="ctr"/>
                      <a:r>
                        <a:rPr lang="fr-FR" sz="2400" b="1" kern="1200" dirty="0">
                          <a:solidFill>
                            <a:srgbClr val="7030A0"/>
                          </a:solidFill>
                          <a:latin typeface="SegoeUI-Bold"/>
                          <a:ea typeface="+mn-ea"/>
                          <a:cs typeface="+mn-cs"/>
                        </a:rPr>
                        <a:t>Avantages of Python</a:t>
                      </a:r>
                      <a:r>
                        <a:rPr lang="fr-FR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fr-FR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647083"/>
                  </a:ext>
                </a:extLst>
              </a:tr>
              <a:tr h="35323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platforms (Windows, Mac, Linux, Raspberry Pi,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has a simple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the English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has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programs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fewer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runs on 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interpreter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system,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code can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soon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written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This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prototyping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quick.</a:t>
                      </a:r>
                    </a:p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can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treated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a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procedural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object-oriented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a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way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4172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40BE22C-A7B2-4C8C-A30B-47847CB3771B}"/>
              </a:ext>
            </a:extLst>
          </p:cNvPr>
          <p:cNvSpPr txBox="1"/>
          <p:nvPr/>
        </p:nvSpPr>
        <p:spPr>
          <a:xfrm>
            <a:off x="5950227" y="6213191"/>
            <a:ext cx="45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21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C:\Users\dell\AppData\Local\Microsoft\Windows\INetCache\Content.Word\téléchargement.png">
            <a:extLst>
              <a:ext uri="{FF2B5EF4-FFF2-40B4-BE49-F238E27FC236}">
                <a16:creationId xmlns:a16="http://schemas.microsoft.com/office/drawing/2014/main" id="{2518C757-B9FB-4DC5-A652-F65292F3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896" y="2819800"/>
            <a:ext cx="1577629" cy="102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éléchargement (1)">
            <a:extLst>
              <a:ext uri="{FF2B5EF4-FFF2-40B4-BE49-F238E27FC236}">
                <a16:creationId xmlns:a16="http://schemas.microsoft.com/office/drawing/2014/main" id="{1B7CD705-3521-4E66-8139-E23AA24B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231" y="4812610"/>
            <a:ext cx="1866072" cy="186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NumPy">
            <a:extLst>
              <a:ext uri="{FF2B5EF4-FFF2-40B4-BE49-F238E27FC236}">
                <a16:creationId xmlns:a16="http://schemas.microsoft.com/office/drawing/2014/main" id="{FB421519-03A8-4BA5-A547-EB915E55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087" y="561354"/>
            <a:ext cx="2244255" cy="124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Pandas">
            <a:extLst>
              <a:ext uri="{FF2B5EF4-FFF2-40B4-BE49-F238E27FC236}">
                <a16:creationId xmlns:a16="http://schemas.microsoft.com/office/drawing/2014/main" id="{C7913D77-EA66-4515-89FC-16D22285D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5" y="2881982"/>
            <a:ext cx="2720692" cy="109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6" descr="C:\Users\dell\AppData\Local\Microsoft\Windows\INetCache\Content.Word\Matplotlib.png">
            <a:extLst>
              <a:ext uri="{FF2B5EF4-FFF2-40B4-BE49-F238E27FC236}">
                <a16:creationId xmlns:a16="http://schemas.microsoft.com/office/drawing/2014/main" id="{AF7BFAFA-5BD0-4246-9408-47BF2B759D4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6" y="764795"/>
            <a:ext cx="2244254" cy="83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 descr="OpenCV">
            <a:extLst>
              <a:ext uri="{FF2B5EF4-FFF2-40B4-BE49-F238E27FC236}">
                <a16:creationId xmlns:a16="http://schemas.microsoft.com/office/drawing/2014/main" id="{447133DA-C068-4007-AAC7-8E9CC762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983" y="5064608"/>
            <a:ext cx="11049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888656C-1CB2-4F7E-9A27-56C46CDCF8CE}"/>
              </a:ext>
            </a:extLst>
          </p:cNvPr>
          <p:cNvSpPr/>
          <p:nvPr/>
        </p:nvSpPr>
        <p:spPr>
          <a:xfrm>
            <a:off x="4357067" y="1686339"/>
            <a:ext cx="3594239" cy="34853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7030A0"/>
                </a:solidFill>
                <a:latin typeface="SegoeUI-Bold"/>
              </a:rPr>
              <a:t>Python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libraries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used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in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artificial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intelligence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58060B-9389-4A36-B69C-10347BF2F936}"/>
              </a:ext>
            </a:extLst>
          </p:cNvPr>
          <p:cNvCxnSpPr>
            <a:stCxn id="6" idx="6"/>
          </p:cNvCxnSpPr>
          <p:nvPr/>
        </p:nvCxnSpPr>
        <p:spPr>
          <a:xfrm flipV="1">
            <a:off x="7951306" y="3428999"/>
            <a:ext cx="19083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97BE38-FB52-4E48-8C97-497B8500069A}"/>
              </a:ext>
            </a:extLst>
          </p:cNvPr>
          <p:cNvCxnSpPr>
            <a:stCxn id="6" idx="5"/>
          </p:cNvCxnSpPr>
          <p:nvPr/>
        </p:nvCxnSpPr>
        <p:spPr>
          <a:xfrm>
            <a:off x="7424942" y="4661247"/>
            <a:ext cx="897423" cy="66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F80C22-5ACD-4214-A897-CACE51AC9C0E}"/>
              </a:ext>
            </a:extLst>
          </p:cNvPr>
          <p:cNvCxnSpPr>
            <a:stCxn id="6" idx="3"/>
          </p:cNvCxnSpPr>
          <p:nvPr/>
        </p:nvCxnSpPr>
        <p:spPr>
          <a:xfrm flipH="1">
            <a:off x="3801303" y="4661247"/>
            <a:ext cx="1082128" cy="66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8B5344-5A31-49F5-9AB9-05BBC89458F5}"/>
              </a:ext>
            </a:extLst>
          </p:cNvPr>
          <p:cNvCxnSpPr>
            <a:stCxn id="6" idx="2"/>
          </p:cNvCxnSpPr>
          <p:nvPr/>
        </p:nvCxnSpPr>
        <p:spPr>
          <a:xfrm flipH="1" flipV="1">
            <a:off x="3220278" y="3428999"/>
            <a:ext cx="1136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9E129-5F40-47E8-91BE-BDF3F7D816DF}"/>
              </a:ext>
            </a:extLst>
          </p:cNvPr>
          <p:cNvCxnSpPr>
            <a:stCxn id="6" idx="7"/>
          </p:cNvCxnSpPr>
          <p:nvPr/>
        </p:nvCxnSpPr>
        <p:spPr>
          <a:xfrm flipV="1">
            <a:off x="7424942" y="1686339"/>
            <a:ext cx="526364" cy="510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EEEC07-7423-40C5-976B-5C3801A07D05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986008" y="1530626"/>
            <a:ext cx="897423" cy="66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C2D356-2AB4-44F0-B013-7BE4BBDBD640}"/>
              </a:ext>
            </a:extLst>
          </p:cNvPr>
          <p:cNvSpPr txBox="1"/>
          <p:nvPr/>
        </p:nvSpPr>
        <p:spPr>
          <a:xfrm>
            <a:off x="5950227" y="6213191"/>
            <a:ext cx="45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014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C1F949-922D-4EC8-87C5-FB352EA87CE8}"/>
              </a:ext>
            </a:extLst>
          </p:cNvPr>
          <p:cNvSpPr/>
          <p:nvPr/>
        </p:nvSpPr>
        <p:spPr>
          <a:xfrm>
            <a:off x="3922643" y="636105"/>
            <a:ext cx="4346713" cy="834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7030A0"/>
                </a:solidFill>
                <a:latin typeface="SegoeUI-Bold"/>
              </a:rPr>
              <a:t>Computer Vision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663FD-E0C6-48A8-A8F0-73D3D0B80DE1}"/>
              </a:ext>
            </a:extLst>
          </p:cNvPr>
          <p:cNvSpPr/>
          <p:nvPr/>
        </p:nvSpPr>
        <p:spPr>
          <a:xfrm>
            <a:off x="649357" y="2668513"/>
            <a:ext cx="2504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7030A0"/>
                </a:solidFill>
                <a:latin typeface="SegoeUI-Bold"/>
              </a:rPr>
              <a:t>Object </a:t>
            </a:r>
            <a:r>
              <a:rPr lang="fr-FR" b="1" dirty="0" err="1">
                <a:solidFill>
                  <a:srgbClr val="7030A0"/>
                </a:solidFill>
                <a:latin typeface="SegoeUI-Bold"/>
              </a:rPr>
              <a:t>detection</a:t>
            </a:r>
            <a:r>
              <a:rPr lang="fr-FR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EDB8F-5298-4C61-987E-795A6F9FC78C}"/>
              </a:ext>
            </a:extLst>
          </p:cNvPr>
          <p:cNvSpPr/>
          <p:nvPr/>
        </p:nvSpPr>
        <p:spPr>
          <a:xfrm>
            <a:off x="4731026" y="2673339"/>
            <a:ext cx="2504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7030A0"/>
                </a:solidFill>
                <a:latin typeface="SegoeUI-Bold"/>
              </a:rPr>
              <a:t>Image Classification</a:t>
            </a:r>
            <a:r>
              <a:rPr lang="fr-FR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33848-80BA-4F68-BD9B-E27079876D21}"/>
              </a:ext>
            </a:extLst>
          </p:cNvPr>
          <p:cNvSpPr/>
          <p:nvPr/>
        </p:nvSpPr>
        <p:spPr>
          <a:xfrm>
            <a:off x="9077740" y="2671610"/>
            <a:ext cx="1948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7030A0"/>
                </a:solidFill>
                <a:latin typeface="SegoeUI-Bold"/>
              </a:rPr>
              <a:t>segmentation</a:t>
            </a:r>
            <a:r>
              <a:rPr lang="fr-FR" dirty="0"/>
              <a:t> </a:t>
            </a:r>
          </a:p>
        </p:txBody>
      </p:sp>
      <p:pic>
        <p:nvPicPr>
          <p:cNvPr id="8" name="Image 11" descr="Image Classification: 6 Applications &amp; 4 Best Practices in 2024">
            <a:extLst>
              <a:ext uri="{FF2B5EF4-FFF2-40B4-BE49-F238E27FC236}">
                <a16:creationId xmlns:a16="http://schemas.microsoft.com/office/drawing/2014/main" id="{2EF66797-0E29-44BC-B210-EA98D7E775B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1" t="17606" r="17089" b="17801"/>
          <a:stretch/>
        </p:blipFill>
        <p:spPr bwMode="auto">
          <a:xfrm>
            <a:off x="4108173" y="3226724"/>
            <a:ext cx="3127514" cy="27765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10" descr="Exploring Object Detection Applications and Benefits - DeepLobe">
            <a:extLst>
              <a:ext uri="{FF2B5EF4-FFF2-40B4-BE49-F238E27FC236}">
                <a16:creationId xmlns:a16="http://schemas.microsoft.com/office/drawing/2014/main" id="{1B682CF2-5E13-4B40-AA0B-901B2264EEF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49" y="3429000"/>
            <a:ext cx="3276808" cy="237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 descr="Computer Vision Techniques">
            <a:extLst>
              <a:ext uri="{FF2B5EF4-FFF2-40B4-BE49-F238E27FC236}">
                <a16:creationId xmlns:a16="http://schemas.microsoft.com/office/drawing/2014/main" id="{7F7FDD51-DD69-4927-A85A-E158760EC97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610" y="3226724"/>
            <a:ext cx="3538330" cy="267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9CCF0C-2C63-469E-9CC8-ED79B4162CA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901688" y="1470992"/>
            <a:ext cx="4194312" cy="119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8FB2A8-5788-4997-B801-3F9A11E0A95B}"/>
              </a:ext>
            </a:extLst>
          </p:cNvPr>
          <p:cNvCxnSpPr>
            <a:stCxn id="4" idx="2"/>
          </p:cNvCxnSpPr>
          <p:nvPr/>
        </p:nvCxnSpPr>
        <p:spPr>
          <a:xfrm flipH="1">
            <a:off x="6095999" y="1470992"/>
            <a:ext cx="1" cy="119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88147C-CF8D-41FB-86EF-6487906845E5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6096000" y="1470992"/>
            <a:ext cx="3955775" cy="1200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65E2DD-7A25-489F-AC7B-41CEF70A8A9E}"/>
              </a:ext>
            </a:extLst>
          </p:cNvPr>
          <p:cNvSpPr txBox="1"/>
          <p:nvPr/>
        </p:nvSpPr>
        <p:spPr>
          <a:xfrm>
            <a:off x="5950227" y="6213191"/>
            <a:ext cx="45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01387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323B5D-E4E0-4CF0-9A43-9B56A7F28B1C}"/>
              </a:ext>
            </a:extLst>
          </p:cNvPr>
          <p:cNvSpPr/>
          <p:nvPr/>
        </p:nvSpPr>
        <p:spPr>
          <a:xfrm>
            <a:off x="3213652" y="556591"/>
            <a:ext cx="5764695" cy="8216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7030A0"/>
                </a:solidFill>
                <a:latin typeface="SegoeUI-Bold"/>
              </a:rPr>
              <a:t>Image segmentation techniques in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Opencv</a:t>
            </a:r>
            <a:endParaRPr lang="fr-FR" sz="2400" b="1" dirty="0">
              <a:solidFill>
                <a:srgbClr val="7030A0"/>
              </a:solidFill>
              <a:latin typeface="SegoeUI-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8C3C7-7310-49A4-AA9A-2A65D8FD2FDB}"/>
              </a:ext>
            </a:extLst>
          </p:cNvPr>
          <p:cNvSpPr/>
          <p:nvPr/>
        </p:nvSpPr>
        <p:spPr>
          <a:xfrm>
            <a:off x="1595628" y="2685293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fr-FR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fr-F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dirty="0"/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8DB51FA-E439-4F96-9022-48BD12F56743}"/>
              </a:ext>
            </a:extLst>
          </p:cNvPr>
          <p:cNvPicPr/>
          <p:nvPr/>
        </p:nvPicPr>
        <p:blipFill rotWithShape="1">
          <a:blip r:embed="rId2"/>
          <a:srcRect t="5811" b="5374"/>
          <a:stretch/>
        </p:blipFill>
        <p:spPr bwMode="auto">
          <a:xfrm>
            <a:off x="0" y="3220278"/>
            <a:ext cx="3935896" cy="2955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12C368-021D-42AD-B340-16BB74E802C9}"/>
              </a:ext>
            </a:extLst>
          </p:cNvPr>
          <p:cNvSpPr/>
          <p:nvPr/>
        </p:nvSpPr>
        <p:spPr>
          <a:xfrm>
            <a:off x="5610930" y="2698545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lang="fr-FR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ACA97A90-8358-442D-B3D8-EFC51466B4C2}"/>
              </a:ext>
            </a:extLst>
          </p:cNvPr>
          <p:cNvPicPr/>
          <p:nvPr/>
        </p:nvPicPr>
        <p:blipFill rotWithShape="1">
          <a:blip r:embed="rId3"/>
          <a:srcRect b="8245"/>
          <a:stretch/>
        </p:blipFill>
        <p:spPr bwMode="auto">
          <a:xfrm>
            <a:off x="4278719" y="3220278"/>
            <a:ext cx="4058630" cy="27808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3B551-959E-45CE-B0A5-D814B467B317}"/>
              </a:ext>
            </a:extLst>
          </p:cNvPr>
          <p:cNvSpPr/>
          <p:nvPr/>
        </p:nvSpPr>
        <p:spPr>
          <a:xfrm>
            <a:off x="9546081" y="2674490"/>
            <a:ext cx="170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fr-F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fr-F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dirty="0"/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4C1FF21A-1DD5-4AF4-967A-C302AAB32A47}"/>
              </a:ext>
            </a:extLst>
          </p:cNvPr>
          <p:cNvPicPr/>
          <p:nvPr/>
        </p:nvPicPr>
        <p:blipFill rotWithShape="1">
          <a:blip r:embed="rId4"/>
          <a:srcRect l="830" t="11111" r="32724" b="6565"/>
          <a:stretch/>
        </p:blipFill>
        <p:spPr bwMode="auto">
          <a:xfrm>
            <a:off x="8978347" y="3220277"/>
            <a:ext cx="2948610" cy="2780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CB9A96-4763-4F18-AB08-257FDAA9BEB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120772" y="1378226"/>
            <a:ext cx="3975228" cy="13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D90214-50CD-4DD2-8CB0-712B67C5CC71}"/>
              </a:ext>
            </a:extLst>
          </p:cNvPr>
          <p:cNvCxnSpPr>
            <a:stCxn id="4" idx="2"/>
          </p:cNvCxnSpPr>
          <p:nvPr/>
        </p:nvCxnSpPr>
        <p:spPr>
          <a:xfrm flipH="1">
            <a:off x="6095999" y="1378226"/>
            <a:ext cx="1" cy="121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4C1578-E1C8-4F57-806D-1DDF3AB73872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6096000" y="1378226"/>
            <a:ext cx="4304386" cy="129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CDBEFC-3A1C-471F-AF0F-299448EFA19A}"/>
              </a:ext>
            </a:extLst>
          </p:cNvPr>
          <p:cNvSpPr txBox="1"/>
          <p:nvPr/>
        </p:nvSpPr>
        <p:spPr>
          <a:xfrm>
            <a:off x="5950227" y="6213191"/>
            <a:ext cx="45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6433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D29E6-77B3-4806-8BD7-07A9899E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32" y="853434"/>
            <a:ext cx="4109086" cy="788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03462-E123-4CA5-A6A9-0333D59C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32" y="1878034"/>
            <a:ext cx="6252957" cy="654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03479-24B9-490F-9BA9-EA16B99A1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40" y="2855304"/>
            <a:ext cx="6309375" cy="620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4A36A-5832-4833-9341-ADE0334DD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040" y="3745743"/>
            <a:ext cx="4344159" cy="679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E1FC8B-3FBA-4EBF-B32E-348D464FC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40" y="4689471"/>
            <a:ext cx="7973695" cy="13583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4FF4F2-C278-4E69-AFED-54139EBF6706}"/>
              </a:ext>
            </a:extLst>
          </p:cNvPr>
          <p:cNvSpPr/>
          <p:nvPr/>
        </p:nvSpPr>
        <p:spPr>
          <a:xfrm>
            <a:off x="1109588" y="215075"/>
            <a:ext cx="5489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SegoeUI-Bold"/>
              </a:rPr>
              <a:t>Image Segmentation 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using</a:t>
            </a:r>
            <a:r>
              <a:rPr lang="fr-FR" sz="2400" b="1" dirty="0">
                <a:solidFill>
                  <a:srgbClr val="7030A0"/>
                </a:solidFill>
                <a:latin typeface="SegoeUI-Bold"/>
              </a:rPr>
              <a:t> K-</a:t>
            </a:r>
            <a:r>
              <a:rPr lang="fr-FR" sz="2400" b="1" dirty="0" err="1">
                <a:solidFill>
                  <a:srgbClr val="7030A0"/>
                </a:solidFill>
                <a:latin typeface="SegoeUI-Bold"/>
              </a:rPr>
              <a:t>means</a:t>
            </a:r>
            <a:r>
              <a:rPr lang="fr-FR" sz="2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5218F4-A12F-4A05-B206-2F95C4B32CD3}"/>
              </a:ext>
            </a:extLst>
          </p:cNvPr>
          <p:cNvSpPr/>
          <p:nvPr/>
        </p:nvSpPr>
        <p:spPr>
          <a:xfrm>
            <a:off x="7682981" y="187014"/>
            <a:ext cx="3233531" cy="5635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import the </a:t>
            </a:r>
            <a:r>
              <a:rPr lang="fr-FR" dirty="0" err="1"/>
              <a:t>necessary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4711DB-2DFF-4F9B-B27B-D5A2CFCB0C0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509020" y="468797"/>
            <a:ext cx="3173961" cy="688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FB4EBDA-D132-43D1-9EAA-86BF25B3F90A}"/>
              </a:ext>
            </a:extLst>
          </p:cNvPr>
          <p:cNvSpPr/>
          <p:nvPr/>
        </p:nvSpPr>
        <p:spPr>
          <a:xfrm>
            <a:off x="8772939" y="951745"/>
            <a:ext cx="3233531" cy="8910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image and show using `matplotlib` `</a:t>
            </a:r>
            <a:r>
              <a:rPr lang="en-US" dirty="0" err="1"/>
              <a:t>imshow</a:t>
            </a:r>
            <a:r>
              <a:rPr lang="en-US" dirty="0"/>
              <a:t>()` method </a:t>
            </a:r>
            <a:endParaRPr lang="fr-FR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A2E2FB-590C-4155-997F-B29A2E77E5B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877879" y="1397266"/>
            <a:ext cx="1895060" cy="66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8730345-2398-4508-AA5F-EC4277A14326}"/>
              </a:ext>
            </a:extLst>
          </p:cNvPr>
          <p:cNvSpPr/>
          <p:nvPr/>
        </p:nvSpPr>
        <p:spPr>
          <a:xfrm>
            <a:off x="8295861" y="2057877"/>
            <a:ext cx="3710609" cy="8380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your image from RGB </a:t>
            </a:r>
            <a:r>
              <a:rPr lang="en-US" dirty="0" err="1"/>
              <a:t>Colours</a:t>
            </a:r>
            <a:r>
              <a:rPr lang="en-US" dirty="0"/>
              <a:t> Space to HSV </a:t>
            </a:r>
            <a:endParaRPr lang="fr-FR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F2720A-B843-4524-B693-D782A6E854A1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6877878" y="2476916"/>
            <a:ext cx="1417983" cy="51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A9DDC0-C604-403B-A996-4CDBE6C6C3D4}"/>
              </a:ext>
            </a:extLst>
          </p:cNvPr>
          <p:cNvSpPr/>
          <p:nvPr/>
        </p:nvSpPr>
        <p:spPr>
          <a:xfrm>
            <a:off x="7401508" y="3111044"/>
            <a:ext cx="4604962" cy="15784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clustering the image using k-means, we first need to convert it into a 2- dimensional array whose shape will be (length*width, 3) and convert it to unit 8 value using float 32 as required by OpenCV. </a:t>
            </a:r>
            <a:endParaRPr lang="fr-FR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653E16-7280-4432-83F5-AB6E2E96C28E}"/>
              </a:ext>
            </a:extLst>
          </p:cNvPr>
          <p:cNvCxnSpPr>
            <a:stCxn id="31" idx="1"/>
            <a:endCxn id="7" idx="3"/>
          </p:cNvCxnSpPr>
          <p:nvPr/>
        </p:nvCxnSpPr>
        <p:spPr>
          <a:xfrm flipH="1">
            <a:off x="5150199" y="3900258"/>
            <a:ext cx="2251309" cy="18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C019CDB-B145-4585-A010-19AFE4D13DBF}"/>
              </a:ext>
            </a:extLst>
          </p:cNvPr>
          <p:cNvSpPr/>
          <p:nvPr/>
        </p:nvSpPr>
        <p:spPr>
          <a:xfrm>
            <a:off x="9066829" y="4802146"/>
            <a:ext cx="3008244" cy="12457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define k, attempts, and criteria as required by K-Means as a parameter </a:t>
            </a:r>
            <a:endParaRPr lang="fr-FR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11AD78-20AE-4950-B7F9-ADD3DCBA8378}"/>
              </a:ext>
            </a:extLst>
          </p:cNvPr>
          <p:cNvCxnSpPr>
            <a:stCxn id="41" idx="1"/>
          </p:cNvCxnSpPr>
          <p:nvPr/>
        </p:nvCxnSpPr>
        <p:spPr>
          <a:xfrm flipH="1">
            <a:off x="7951304" y="5424998"/>
            <a:ext cx="111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A7C2E0B-DFC7-4553-B60F-4BAED2AFF003}"/>
              </a:ext>
            </a:extLst>
          </p:cNvPr>
          <p:cNvSpPr txBox="1"/>
          <p:nvPr/>
        </p:nvSpPr>
        <p:spPr>
          <a:xfrm>
            <a:off x="5950227" y="6213191"/>
            <a:ext cx="45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6737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1125</Words>
  <Application>Microsoft Office PowerPoint</Application>
  <PresentationFormat>Widescreen</PresentationFormat>
  <Paragraphs>182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Segoe UI</vt:lpstr>
      <vt:lpstr>SegoeUI-Bold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mohamedali thlibi</dc:creator>
  <cp:lastModifiedBy>mohamedali thlibi</cp:lastModifiedBy>
  <cp:revision>26</cp:revision>
  <dcterms:created xsi:type="dcterms:W3CDTF">2024-04-12T13:20:51Z</dcterms:created>
  <dcterms:modified xsi:type="dcterms:W3CDTF">2024-04-13T00:38:02Z</dcterms:modified>
</cp:coreProperties>
</file>